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9" r:id="rId2"/>
  </p:sldIdLst>
  <p:sldSz cx="7561263" cy="10693400"/>
  <p:notesSz cx="6797675" cy="9928225"/>
  <p:defaultTextStyle>
    <a:defPPr>
      <a:defRPr lang="de-DE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ORLAGEN" id="{6586B733-C8D1-476E-AAA7-996DCBF175A1}">
          <p14:sldIdLst/>
        </p14:section>
        <p14:section name="STELLENANZEIGEN" id="{FAFB8349-D2D9-4E07-B4A2-6732E4A60BED}">
          <p14:sldIdLst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BBD58"/>
    <a:srgbClr val="E7C358"/>
    <a:srgbClr val="EEC958"/>
    <a:srgbClr val="F9CC58"/>
    <a:srgbClr val="FFCE00"/>
    <a:srgbClr val="FFCC58"/>
    <a:srgbClr val="FFCC66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36" autoAdjust="0"/>
  </p:normalViewPr>
  <p:slideViewPr>
    <p:cSldViewPr>
      <p:cViewPr varScale="1">
        <p:scale>
          <a:sx n="70" d="100"/>
          <a:sy n="70" d="100"/>
        </p:scale>
        <p:origin x="3132" y="6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-2868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C3DB2-E7E3-4D71-A3EA-03EC7672697C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0A834-059E-43D1-AA97-2ECB74213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23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7095" y="3321890"/>
            <a:ext cx="6427074" cy="229215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4190" y="6059596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3833-ACCC-43BD-954B-6C52F0E19474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ITB_STRAT_Stellenausschreibung_CFD-Anwender_EN_220718.pptx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1BC0-1216-4D34-8EF9-397AA02DA1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95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3833-ACCC-43BD-954B-6C52F0E19474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1BC0-1216-4D34-8EF9-397AA02DA1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657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3549" y="618831"/>
            <a:ext cx="3701869" cy="13178626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3833-ACCC-43BD-954B-6C52F0E19474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1BC0-1216-4D34-8EF9-397AA02DA1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42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3833-ACCC-43BD-954B-6C52F0E19474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1BC0-1216-4D34-8EF9-397AA02DA1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9436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7288" y="4532324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3833-ACCC-43BD-954B-6C52F0E19474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1BC0-1216-4D34-8EF9-397AA02DA1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6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3550" y="3604077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898487" y="3604077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3833-ACCC-43BD-954B-6C52F0E19474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1BC0-1216-4D34-8EF9-397AA02DA1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82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8066" y="2393641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8066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1020" y="2393641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1020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3833-ACCC-43BD-954B-6C52F0E19474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1BC0-1216-4D34-8EF9-397AA02DA1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58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3833-ACCC-43BD-954B-6C52F0E19474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1BC0-1216-4D34-8EF9-397AA02DA1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399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3833-ACCC-43BD-954B-6C52F0E19474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1BC0-1216-4D34-8EF9-397AA02DA1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30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066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6246" y="425759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8066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3833-ACCC-43BD-954B-6C52F0E19474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1BC0-1216-4D34-8EF9-397AA02DA1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40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3833-ACCC-43BD-954B-6C52F0E19474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1BC0-1216-4D34-8EF9-397AA02DA1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646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78063" y="9911203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C3833-ACCC-43BD-954B-6C52F0E19474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83432" y="9911203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ITB_STRAT_Stellenausschreibung_CFD-Anwender_EN_220718.pptx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418905" y="9911203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F1BC0-1216-4D34-8EF9-397AA02DA1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31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b-ingenieure.de/" TargetMode="External"/><Relationship Id="rId2" Type="http://schemas.openxmlformats.org/officeDocument/2006/relationships/hyperlink" Target="mailto:besemer@itb-ingenieure.d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/>
          <p:cNvGrpSpPr/>
          <p:nvPr/>
        </p:nvGrpSpPr>
        <p:grpSpPr>
          <a:xfrm>
            <a:off x="525554" y="9050275"/>
            <a:ext cx="6589395" cy="1437877"/>
            <a:chOff x="476670" y="8625536"/>
            <a:chExt cx="5976524" cy="1332000"/>
          </a:xfrm>
        </p:grpSpPr>
        <p:grpSp>
          <p:nvGrpSpPr>
            <p:cNvPr id="8" name="Gruppieren 7"/>
            <p:cNvGrpSpPr/>
            <p:nvPr/>
          </p:nvGrpSpPr>
          <p:grpSpPr>
            <a:xfrm>
              <a:off x="476670" y="8625536"/>
              <a:ext cx="5976524" cy="1332000"/>
              <a:chOff x="476670" y="8625536"/>
              <a:chExt cx="5976524" cy="1332000"/>
            </a:xfrm>
          </p:grpSpPr>
          <p:sp>
            <p:nvSpPr>
              <p:cNvPr id="27" name="Diagonal liegende Ecken des Rechtecks abrunden 26"/>
              <p:cNvSpPr/>
              <p:nvPr/>
            </p:nvSpPr>
            <p:spPr>
              <a:xfrm>
                <a:off x="476670" y="8625536"/>
                <a:ext cx="5976524" cy="1332000"/>
              </a:xfrm>
              <a:prstGeom prst="round2Diag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 b="1" dirty="0"/>
              </a:p>
            </p:txBody>
          </p:sp>
          <p:sp>
            <p:nvSpPr>
              <p:cNvPr id="7" name="Textfeld 6"/>
              <p:cNvSpPr txBox="1"/>
              <p:nvPr/>
            </p:nvSpPr>
            <p:spPr>
              <a:xfrm>
                <a:off x="620688" y="8695576"/>
                <a:ext cx="3461079" cy="1244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spcAft>
                    <a:spcPts val="218"/>
                  </a:spcAft>
                </a:pPr>
                <a:r>
                  <a:rPr lang="de-DE" sz="1300" b="1" dirty="0" err="1"/>
                  <a:t>Have</a:t>
                </a:r>
                <a:r>
                  <a:rPr lang="de-DE" sz="1300" b="1" dirty="0"/>
                  <a:t> </a:t>
                </a:r>
                <a:r>
                  <a:rPr lang="de-DE" sz="1300" b="1" dirty="0" err="1"/>
                  <a:t>we</a:t>
                </a:r>
                <a:r>
                  <a:rPr lang="de-DE" sz="1300" b="1" dirty="0"/>
                  <a:t> </a:t>
                </a:r>
                <a:r>
                  <a:rPr lang="de-DE" sz="1300" b="1" dirty="0" err="1"/>
                  <a:t>cought</a:t>
                </a:r>
                <a:r>
                  <a:rPr lang="de-DE" sz="1300" b="1" dirty="0"/>
                  <a:t> </a:t>
                </a:r>
                <a:r>
                  <a:rPr lang="de-DE" sz="1300" b="1" dirty="0" err="1"/>
                  <a:t>your</a:t>
                </a:r>
                <a:r>
                  <a:rPr lang="de-DE" sz="1300" b="1" dirty="0"/>
                  <a:t> </a:t>
                </a:r>
                <a:r>
                  <a:rPr lang="de-DE" sz="1300" b="1" dirty="0" err="1"/>
                  <a:t>attention</a:t>
                </a:r>
                <a:r>
                  <a:rPr lang="de-DE" sz="1300" b="1" dirty="0"/>
                  <a:t>?</a:t>
                </a:r>
              </a:p>
              <a:p>
                <a:pPr algn="just">
                  <a:spcAft>
                    <a:spcPts val="218"/>
                  </a:spcAft>
                </a:pPr>
                <a:r>
                  <a:rPr lang="de-DE" sz="1300" dirty="0" err="1"/>
                  <a:t>We</a:t>
                </a:r>
                <a:r>
                  <a:rPr lang="de-DE" sz="1300" dirty="0"/>
                  <a:t> </a:t>
                </a:r>
                <a:r>
                  <a:rPr lang="de-DE" sz="1300" dirty="0" err="1"/>
                  <a:t>are</a:t>
                </a:r>
                <a:r>
                  <a:rPr lang="de-DE" sz="1300" dirty="0"/>
                  <a:t> </a:t>
                </a:r>
                <a:r>
                  <a:rPr lang="de-DE" sz="1300" dirty="0" err="1"/>
                  <a:t>looking</a:t>
                </a:r>
                <a:r>
                  <a:rPr lang="de-DE" sz="1300" dirty="0"/>
                  <a:t> </a:t>
                </a:r>
                <a:r>
                  <a:rPr lang="de-DE" sz="1300" dirty="0" err="1"/>
                  <a:t>forward</a:t>
                </a:r>
                <a:r>
                  <a:rPr lang="de-DE" sz="1300" dirty="0"/>
                  <a:t> </a:t>
                </a:r>
                <a:r>
                  <a:rPr lang="de-DE" sz="1300" dirty="0" err="1"/>
                  <a:t>to</a:t>
                </a:r>
                <a:r>
                  <a:rPr lang="de-DE" sz="1300" dirty="0"/>
                  <a:t> </a:t>
                </a:r>
                <a:r>
                  <a:rPr lang="de-DE" sz="1300" dirty="0" err="1"/>
                  <a:t>receiving</a:t>
                </a:r>
                <a:r>
                  <a:rPr lang="de-DE" sz="1300" dirty="0"/>
                  <a:t> </a:t>
                </a:r>
                <a:r>
                  <a:rPr lang="de-DE" sz="1300" dirty="0" err="1"/>
                  <a:t>your</a:t>
                </a:r>
                <a:r>
                  <a:rPr lang="de-DE" sz="1300" dirty="0"/>
                  <a:t> </a:t>
                </a:r>
                <a:r>
                  <a:rPr lang="de-DE" sz="1300" dirty="0" err="1"/>
                  <a:t>application</a:t>
                </a:r>
                <a:r>
                  <a:rPr lang="de-DE" sz="1300" dirty="0"/>
                  <a:t> </a:t>
                </a:r>
                <a:r>
                  <a:rPr lang="de-DE" sz="1300" dirty="0" err="1"/>
                  <a:t>including</a:t>
                </a:r>
                <a:r>
                  <a:rPr lang="de-DE" sz="1300" dirty="0"/>
                  <a:t> </a:t>
                </a:r>
                <a:r>
                  <a:rPr lang="de-DE" sz="1300" dirty="0" err="1"/>
                  <a:t>your</a:t>
                </a:r>
                <a:r>
                  <a:rPr lang="de-DE" sz="1300" dirty="0"/>
                  <a:t> </a:t>
                </a:r>
                <a:r>
                  <a:rPr lang="de-DE" sz="1300" dirty="0" err="1"/>
                  <a:t>salary</a:t>
                </a:r>
                <a:r>
                  <a:rPr lang="de-DE" sz="1300" dirty="0"/>
                  <a:t> </a:t>
                </a:r>
                <a:r>
                  <a:rPr lang="de-DE" sz="1300" dirty="0" err="1"/>
                  <a:t>expectations</a:t>
                </a:r>
                <a:r>
                  <a:rPr lang="de-DE" sz="1300" dirty="0"/>
                  <a:t> and </a:t>
                </a:r>
                <a:r>
                  <a:rPr lang="de-DE" sz="1300" dirty="0" err="1"/>
                  <a:t>your</a:t>
                </a:r>
                <a:r>
                  <a:rPr lang="de-DE" sz="1300" dirty="0"/>
                  <a:t> </a:t>
                </a:r>
                <a:r>
                  <a:rPr lang="de-DE" sz="1300" dirty="0" err="1"/>
                  <a:t>earliest</a:t>
                </a:r>
                <a:r>
                  <a:rPr lang="de-DE" sz="1300" dirty="0"/>
                  <a:t> possible </a:t>
                </a:r>
                <a:r>
                  <a:rPr lang="de-DE" sz="1300" dirty="0" err="1"/>
                  <a:t>starting</a:t>
                </a:r>
                <a:r>
                  <a:rPr lang="de-DE" sz="1300" dirty="0"/>
                  <a:t> date. </a:t>
                </a:r>
                <a:r>
                  <a:rPr lang="en-US" sz="1300" dirty="0"/>
                  <a:t>We remain at your disposal for any further </a:t>
                </a:r>
                <a:r>
                  <a:rPr lang="en-US" sz="1300"/>
                  <a:t>information.</a:t>
                </a:r>
                <a:endParaRPr lang="de-DE" sz="1300" dirty="0"/>
              </a:p>
              <a:p>
                <a:pPr algn="just">
                  <a:spcAft>
                    <a:spcPts val="218"/>
                  </a:spcAft>
                </a:pPr>
                <a:r>
                  <a:rPr lang="de-DE" sz="1300" i="1" dirty="0" err="1"/>
                  <a:t>Publication</a:t>
                </a:r>
                <a:r>
                  <a:rPr lang="de-DE" sz="1300" i="1" dirty="0"/>
                  <a:t> date: </a:t>
                </a:r>
                <a:fld id="{0FB693B9-8EC8-4BA8-A902-82DEBC8847A3}" type="datetime1">
                  <a:rPr lang="de-DE" sz="1300" i="1" smtClean="0"/>
                  <a:t>26.07.2022</a:t>
                </a:fld>
                <a:endParaRPr lang="de-DE" sz="1300" i="1" dirty="0"/>
              </a:p>
            </p:txBody>
          </p:sp>
        </p:grpSp>
        <p:sp>
          <p:nvSpPr>
            <p:cNvPr id="21" name="Textfeld 20"/>
            <p:cNvSpPr txBox="1"/>
            <p:nvPr/>
          </p:nvSpPr>
          <p:spPr>
            <a:xfrm>
              <a:off x="4437112" y="8695575"/>
              <a:ext cx="1944216" cy="1035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218"/>
                </a:spcAft>
              </a:pPr>
              <a:r>
                <a:rPr lang="de-DE" sz="1300" b="1" dirty="0"/>
                <a:t>Contact </a:t>
              </a:r>
              <a:r>
                <a:rPr lang="de-DE" sz="1300" b="1" dirty="0" err="1"/>
                <a:t>person</a:t>
              </a:r>
              <a:r>
                <a:rPr lang="de-DE" sz="1300" b="1" dirty="0"/>
                <a:t>:</a:t>
              </a:r>
            </a:p>
            <a:p>
              <a:pPr algn="l" fontAlgn="base"/>
              <a:r>
                <a:rPr lang="de-DE" sz="1300" dirty="0"/>
                <a:t>Mr. Dimitrios Bourlidis</a:t>
              </a:r>
              <a:br>
                <a:rPr lang="de-DE" sz="1200" dirty="0"/>
              </a:br>
              <a:r>
                <a:rPr lang="de-DE" sz="1300" u="sng" dirty="0">
                  <a:solidFill>
                    <a:srgbClr val="0000FF"/>
                  </a:solidFill>
                </a:rPr>
                <a:t>bourlidis</a:t>
              </a:r>
              <a:r>
                <a:rPr lang="de-DE" sz="1300" u="sng" dirty="0">
                  <a:solidFill>
                    <a:srgbClr val="0000FF"/>
                  </a:solidFill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@itb-ingenieure.de</a:t>
              </a:r>
              <a:endParaRPr lang="de-DE" sz="1300" u="sng" dirty="0">
                <a:solidFill>
                  <a:srgbClr val="0000FF"/>
                </a:solidFill>
              </a:endParaRPr>
            </a:p>
            <a:p>
              <a:pPr>
                <a:buClr>
                  <a:srgbClr val="00B0F0"/>
                </a:buClr>
              </a:pPr>
              <a:r>
                <a:rPr lang="de-DE" sz="1300" dirty="0">
                  <a:hlinkClick r:id="rId3"/>
                </a:rPr>
                <a:t>www.itb-ingenieure.de</a:t>
              </a:r>
              <a:endParaRPr lang="de-DE" sz="1300" dirty="0"/>
            </a:p>
            <a:p>
              <a:pPr algn="just">
                <a:spcAft>
                  <a:spcPts val="218"/>
                </a:spcAft>
              </a:pPr>
              <a:endParaRPr lang="de-DE" sz="1300" dirty="0"/>
            </a:p>
          </p:txBody>
        </p:sp>
      </p:grpSp>
      <p:sp>
        <p:nvSpPr>
          <p:cNvPr id="15" name="Textfeld 14"/>
          <p:cNvSpPr txBox="1"/>
          <p:nvPr/>
        </p:nvSpPr>
        <p:spPr>
          <a:xfrm>
            <a:off x="401747" y="3706883"/>
            <a:ext cx="6787275" cy="4537654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marL="196002" indent="-196002" algn="just">
              <a:spcAft>
                <a:spcPts val="218"/>
              </a:spcAft>
            </a:pPr>
            <a:r>
              <a:rPr lang="de-DE" sz="1300" b="1" dirty="0" err="1"/>
              <a:t>Responsibilities</a:t>
            </a:r>
            <a:endParaRPr lang="de-DE" sz="1300" dirty="0"/>
          </a:p>
          <a:p>
            <a:pPr marL="196002" indent="-196002">
              <a:spcAft>
                <a:spcPts val="218"/>
              </a:spcAft>
              <a:buClr>
                <a:srgbClr val="FFC000"/>
              </a:buClr>
              <a:buFont typeface="Wingdings 3" panose="05040102010807070707" pitchFamily="18" charset="2"/>
              <a:buChar char=""/>
            </a:pPr>
            <a:r>
              <a:rPr lang="en-US" sz="1300" dirty="0"/>
              <a:t>Independent processing of the geometry and mesh generation according to ITB standards.</a:t>
            </a:r>
            <a:endParaRPr lang="de-DE" sz="1300" dirty="0"/>
          </a:p>
          <a:p>
            <a:pPr marL="196002" indent="-196002">
              <a:spcAft>
                <a:spcPts val="218"/>
              </a:spcAft>
              <a:buClr>
                <a:srgbClr val="FFC000"/>
              </a:buClr>
              <a:buFont typeface="Wingdings 3" panose="05040102010807070707" pitchFamily="18" charset="2"/>
              <a:buChar char=""/>
            </a:pPr>
            <a:r>
              <a:rPr lang="en-US" sz="1300" dirty="0"/>
              <a:t>Use of simulation processes – analysis and evaluation of fluid dynamics-operations in cooperation with the customer.</a:t>
            </a:r>
          </a:p>
          <a:p>
            <a:pPr marL="196002" indent="-196002">
              <a:spcAft>
                <a:spcPts val="218"/>
              </a:spcAft>
              <a:buClr>
                <a:srgbClr val="FFC000"/>
              </a:buClr>
              <a:buFont typeface="Wingdings 3" panose="05040102010807070707" pitchFamily="18" charset="2"/>
              <a:buChar char=""/>
            </a:pPr>
            <a:endParaRPr lang="de-DE" sz="1300" dirty="0"/>
          </a:p>
          <a:p>
            <a:pPr marL="196002" indent="-196002">
              <a:spcAft>
                <a:spcPts val="218"/>
              </a:spcAft>
              <a:buClr>
                <a:srgbClr val="FFC000"/>
              </a:buClr>
            </a:pPr>
            <a:r>
              <a:rPr lang="de-DE" sz="1300" b="1" dirty="0" err="1"/>
              <a:t>Desired</a:t>
            </a:r>
            <a:r>
              <a:rPr lang="de-DE" sz="1300" b="1" dirty="0"/>
              <a:t> Skills and Experience</a:t>
            </a:r>
            <a:endParaRPr lang="de-DE" sz="1300" dirty="0"/>
          </a:p>
          <a:p>
            <a:pPr marL="196002" indent="-196002">
              <a:spcAft>
                <a:spcPts val="218"/>
              </a:spcAft>
              <a:buClr>
                <a:srgbClr val="FFC000"/>
              </a:buClr>
              <a:buFont typeface="Wingdings 3" panose="05040102010807070707" pitchFamily="18" charset="2"/>
              <a:buChar char=""/>
            </a:pPr>
            <a:r>
              <a:rPr lang="de-DE" sz="1300" dirty="0" err="1"/>
              <a:t>Qualified</a:t>
            </a:r>
            <a:r>
              <a:rPr lang="de-DE" sz="1300" dirty="0"/>
              <a:t> </a:t>
            </a:r>
            <a:r>
              <a:rPr lang="de-DE" sz="1300" dirty="0" err="1"/>
              <a:t>Mechanical</a:t>
            </a:r>
            <a:r>
              <a:rPr lang="de-DE" sz="1300" dirty="0"/>
              <a:t> Engineer</a:t>
            </a:r>
          </a:p>
          <a:p>
            <a:pPr marL="196002" indent="-196002">
              <a:spcAft>
                <a:spcPts val="218"/>
              </a:spcAft>
              <a:buClr>
                <a:srgbClr val="FFC000"/>
              </a:buClr>
              <a:buFont typeface="Wingdings 3" panose="05040102010807070707" pitchFamily="18" charset="2"/>
              <a:buChar char=""/>
            </a:pPr>
            <a:r>
              <a:rPr lang="en-US" sz="1300" dirty="0"/>
              <a:t>Experience in the geometry processing and computational fluid dynamics </a:t>
            </a:r>
            <a:r>
              <a:rPr lang="de-DE" sz="1300" dirty="0"/>
              <a:t>(CFD)</a:t>
            </a:r>
          </a:p>
          <a:p>
            <a:pPr marL="196002" indent="-196002">
              <a:spcAft>
                <a:spcPts val="218"/>
              </a:spcAft>
              <a:buClr>
                <a:srgbClr val="FFC000"/>
              </a:buClr>
              <a:buFont typeface="Wingdings 3" panose="05040102010807070707" pitchFamily="18" charset="2"/>
              <a:buChar char=""/>
            </a:pPr>
            <a:r>
              <a:rPr lang="en-US" sz="1300" dirty="0"/>
              <a:t>Knowledge of a CAE Software (</a:t>
            </a:r>
            <a:r>
              <a:rPr lang="en-US" sz="1300" dirty="0" err="1"/>
              <a:t>Spaceclaim</a:t>
            </a:r>
            <a:r>
              <a:rPr lang="en-US" sz="1300" dirty="0"/>
              <a:t>, Star-CCM+) would be appreciated</a:t>
            </a:r>
            <a:endParaRPr lang="de-DE" sz="1300" dirty="0"/>
          </a:p>
          <a:p>
            <a:pPr marL="196002" indent="-196002">
              <a:spcAft>
                <a:spcPts val="218"/>
              </a:spcAft>
              <a:buClr>
                <a:srgbClr val="FFC000"/>
              </a:buClr>
              <a:buFont typeface="Wingdings 3" panose="05040102010807070707" pitchFamily="18" charset="2"/>
              <a:buChar char=""/>
            </a:pPr>
            <a:r>
              <a:rPr lang="en-US" sz="1300" dirty="0"/>
              <a:t>Team spirit and communication skills in German or English</a:t>
            </a:r>
            <a:endParaRPr lang="de-DE" sz="1300" dirty="0"/>
          </a:p>
          <a:p>
            <a:pPr marL="196002" indent="-196002">
              <a:spcAft>
                <a:spcPts val="218"/>
              </a:spcAft>
              <a:buClr>
                <a:srgbClr val="FFC000"/>
              </a:buClr>
              <a:buFont typeface="Wingdings 3" panose="05040102010807070707" pitchFamily="18" charset="2"/>
              <a:buChar char=""/>
            </a:pPr>
            <a:r>
              <a:rPr lang="en-US" sz="1300" dirty="0"/>
              <a:t>Abstract thinking, enthusiasm and ready to take over responsibility</a:t>
            </a:r>
            <a:endParaRPr lang="de-DE" sz="1300" dirty="0"/>
          </a:p>
          <a:p>
            <a:pPr marL="196002" indent="-196002">
              <a:spcAft>
                <a:spcPts val="218"/>
              </a:spcAft>
              <a:buClr>
                <a:srgbClr val="FFC000"/>
              </a:buClr>
            </a:pPr>
            <a:endParaRPr lang="de-DE" sz="1300" dirty="0"/>
          </a:p>
          <a:p>
            <a:pPr marL="196002" indent="-196002">
              <a:spcAft>
                <a:spcPts val="218"/>
              </a:spcAft>
              <a:buClr>
                <a:srgbClr val="FFC000"/>
              </a:buClr>
            </a:pPr>
            <a:r>
              <a:rPr lang="de-DE" sz="1300" b="1" dirty="0" err="1"/>
              <a:t>We</a:t>
            </a:r>
            <a:r>
              <a:rPr lang="de-DE" sz="1300" b="1" dirty="0"/>
              <a:t> </a:t>
            </a:r>
            <a:r>
              <a:rPr lang="de-DE" sz="1300" b="1" dirty="0" err="1"/>
              <a:t>offer</a:t>
            </a:r>
            <a:endParaRPr lang="de-DE" sz="1300" dirty="0"/>
          </a:p>
          <a:p>
            <a:pPr marL="196002" indent="-196002">
              <a:spcAft>
                <a:spcPts val="218"/>
              </a:spcAft>
              <a:buClr>
                <a:srgbClr val="FFC000"/>
              </a:buClr>
              <a:buFont typeface="Wingdings 3" panose="05040102010807070707" pitchFamily="18" charset="2"/>
              <a:buChar char=""/>
            </a:pPr>
            <a:r>
              <a:rPr lang="en-US" sz="1300" dirty="0"/>
              <a:t>A pleasant and professional working atmosphere as part of a motivated team </a:t>
            </a:r>
            <a:endParaRPr lang="de-DE" sz="1300" dirty="0"/>
          </a:p>
          <a:p>
            <a:pPr marL="196002" indent="-196002">
              <a:spcAft>
                <a:spcPts val="218"/>
              </a:spcAft>
              <a:buClr>
                <a:srgbClr val="FFC000"/>
              </a:buClr>
              <a:buFont typeface="Wingdings 3" panose="05040102010807070707" pitchFamily="18" charset="2"/>
              <a:buChar char=""/>
            </a:pPr>
            <a:r>
              <a:rPr lang="en-US" sz="1300" dirty="0"/>
              <a:t>Flexible working hours in a modern working environment </a:t>
            </a:r>
            <a:r>
              <a:rPr lang="de-DE" sz="1300" dirty="0"/>
              <a:t> </a:t>
            </a:r>
          </a:p>
          <a:p>
            <a:pPr marL="196002" indent="-196002">
              <a:spcAft>
                <a:spcPts val="218"/>
              </a:spcAft>
              <a:buClr>
                <a:srgbClr val="FFC000"/>
              </a:buClr>
              <a:buFont typeface="Wingdings 3" panose="05040102010807070707" pitchFamily="18" charset="2"/>
              <a:buChar char=""/>
            </a:pPr>
            <a:r>
              <a:rPr lang="en-US" sz="1300" dirty="0"/>
              <a:t>Possibility to work from home </a:t>
            </a:r>
            <a:r>
              <a:rPr lang="de-DE" sz="1300" dirty="0"/>
              <a:t> </a:t>
            </a:r>
          </a:p>
          <a:p>
            <a:pPr marL="196002" indent="-196002">
              <a:spcAft>
                <a:spcPts val="218"/>
              </a:spcAft>
              <a:buClr>
                <a:srgbClr val="FFC000"/>
              </a:buClr>
              <a:buFont typeface="Wingdings 3" panose="05040102010807070707" pitchFamily="18" charset="2"/>
              <a:buChar char=""/>
            </a:pPr>
            <a:r>
              <a:rPr lang="en-US" sz="1300" dirty="0"/>
              <a:t>Further development of your simulation-skills in the fields of thermodynamics, computational fluid dynamics and strength of materials</a:t>
            </a:r>
            <a:endParaRPr lang="de-DE" sz="1300" dirty="0"/>
          </a:p>
          <a:p>
            <a:pPr marL="196002" indent="-196002">
              <a:spcAft>
                <a:spcPts val="218"/>
              </a:spcAft>
              <a:buClr>
                <a:srgbClr val="FFC000"/>
              </a:buClr>
              <a:buFont typeface="Wingdings 3" panose="05040102010807070707" pitchFamily="18" charset="2"/>
              <a:buChar char=""/>
            </a:pPr>
            <a:r>
              <a:rPr lang="de-DE" sz="1300" dirty="0"/>
              <a:t>A permanent </a:t>
            </a:r>
            <a:r>
              <a:rPr lang="de-DE" sz="1300" dirty="0" err="1"/>
              <a:t>job</a:t>
            </a:r>
            <a:r>
              <a:rPr lang="de-DE" sz="1300" dirty="0"/>
              <a:t> </a:t>
            </a:r>
            <a:r>
              <a:rPr lang="de-DE" sz="1300" dirty="0" err="1"/>
              <a:t>contract</a:t>
            </a:r>
            <a:endParaRPr lang="de-DE" sz="1300" dirty="0"/>
          </a:p>
          <a:p>
            <a:pPr marL="196002" indent="-196002" algn="just">
              <a:spcAft>
                <a:spcPts val="218"/>
              </a:spcAft>
              <a:buClr>
                <a:srgbClr val="FFCE00"/>
              </a:buClr>
              <a:buFont typeface="Wingdings 3" panose="05040102010807070707" pitchFamily="18" charset="2"/>
              <a:buChar char=""/>
            </a:pPr>
            <a:r>
              <a:rPr lang="de-DE" sz="1300" dirty="0"/>
              <a:t>6 </a:t>
            </a:r>
            <a:r>
              <a:rPr lang="de-DE" sz="1300" dirty="0" err="1"/>
              <a:t>months</a:t>
            </a:r>
            <a:r>
              <a:rPr lang="de-DE" sz="1300" dirty="0"/>
              <a:t> </a:t>
            </a:r>
            <a:r>
              <a:rPr lang="de-DE" sz="1300" dirty="0" err="1"/>
              <a:t>of</a:t>
            </a:r>
            <a:r>
              <a:rPr lang="de-DE" sz="1300" dirty="0"/>
              <a:t> </a:t>
            </a:r>
            <a:r>
              <a:rPr lang="de-DE" sz="1300" dirty="0" err="1"/>
              <a:t>training</a:t>
            </a:r>
            <a:r>
              <a:rPr lang="de-DE" sz="1300" dirty="0"/>
              <a:t> in Stuttgart, Germany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411189" y="2505433"/>
            <a:ext cx="678727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300" b="1" dirty="0"/>
              <a:t>ITB GmbH </a:t>
            </a:r>
            <a:r>
              <a:rPr lang="en-US" sz="1300" dirty="0"/>
              <a:t>successfully supports its customers since 1998 by the digitization of development processes. Our simulation processes in the fields of thermodynamics, computational fluid dynamics and strength of materials ensure a reliable and efficient product development and optimization. Our working method stands out due to a flat hierarchy and short decision-making procedures.</a:t>
            </a:r>
            <a:endParaRPr lang="de-DE" sz="1300" dirty="0"/>
          </a:p>
        </p:txBody>
      </p:sp>
      <p:pic>
        <p:nvPicPr>
          <p:cNvPr id="17" name="Grafik 1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692" y="286775"/>
            <a:ext cx="1949826" cy="116530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" name="Gruppieren 17"/>
          <p:cNvGrpSpPr/>
          <p:nvPr/>
        </p:nvGrpSpPr>
        <p:grpSpPr>
          <a:xfrm>
            <a:off x="1" y="1566364"/>
            <a:ext cx="7550917" cy="756000"/>
            <a:chOff x="1" y="1638372"/>
            <a:chExt cx="7550917" cy="756000"/>
          </a:xfrm>
        </p:grpSpPr>
        <p:sp>
          <p:nvSpPr>
            <p:cNvPr id="20" name="Rechteck 19"/>
            <p:cNvSpPr/>
            <p:nvPr/>
          </p:nvSpPr>
          <p:spPr>
            <a:xfrm>
              <a:off x="1" y="1638372"/>
              <a:ext cx="7550917" cy="756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 sz="1300" dirty="0">
                <a:solidFill>
                  <a:sysClr val="windowText" lastClr="000000"/>
                </a:solidFill>
                <a:hlinkClick r:id="rId3"/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409015" y="1824879"/>
              <a:ext cx="6822471" cy="408319"/>
            </a:xfrm>
            <a:prstGeom prst="rect">
              <a:avLst/>
            </a:prstGeom>
            <a:noFill/>
          </p:spPr>
          <p:txBody>
            <a:bodyPr wrap="square" lIns="99569" tIns="49785" rIns="99569" bIns="49785" rtlCol="0">
              <a:spAutoFit/>
            </a:bodyPr>
            <a:lstStyle/>
            <a:p>
              <a:r>
                <a:rPr lang="de-DE" b="1" dirty="0"/>
                <a:t>CFD-Simulation Engineer 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358063533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Benutzerdefiniert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BBD58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254</Words>
  <Application>Microsoft Office PowerPoint</Application>
  <PresentationFormat>Benutzerdefiniert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 3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Lina Hagemann</dc:creator>
  <cp:lastModifiedBy>Dimitrios Bourlidis</cp:lastModifiedBy>
  <cp:revision>219</cp:revision>
  <cp:lastPrinted>2019-01-29T10:43:28Z</cp:lastPrinted>
  <dcterms:created xsi:type="dcterms:W3CDTF">2019-01-22T15:09:37Z</dcterms:created>
  <dcterms:modified xsi:type="dcterms:W3CDTF">2022-07-26T11:52:49Z</dcterms:modified>
</cp:coreProperties>
</file>